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7" r:id="rId1"/>
  </p:sldMasterIdLst>
  <p:sldIdLst>
    <p:sldId id="256" r:id="rId2"/>
    <p:sldId id="270" r:id="rId3"/>
    <p:sldId id="258" r:id="rId4"/>
    <p:sldId id="260" r:id="rId5"/>
    <p:sldId id="261" r:id="rId6"/>
    <p:sldId id="263" r:id="rId7"/>
    <p:sldId id="264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2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918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883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46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52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09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67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43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71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11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31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6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5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4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04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35BE3CC-464A-4D11-8642-9E6FCDE5438A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5BCC6-69E7-4CE9-82E9-339F56D95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326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954E67-631D-2BAE-E28B-41E851D6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989080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00" b="1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  E  C  O  G  N  I  T  I  O  N </a:t>
            </a:r>
            <a:endParaRPr lang="en-IN" sz="5800" b="1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2717-36D2-569B-B86A-C47E58C3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228599"/>
            <a:ext cx="336882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C290FE-2346-F2C5-20A0-991E4C4E2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622D7D-5550-509A-690B-A27715BD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3BA27-F9E3-EC8C-AE95-FF8CC4AB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26" y="436194"/>
            <a:ext cx="11339640" cy="847322"/>
          </a:xfrm>
        </p:spPr>
        <p:txBody>
          <a:bodyPr/>
          <a:lstStyle/>
          <a:p>
            <a:r>
              <a:rPr lang="en-US" sz="2400" b="1" dirty="0"/>
              <a:t>KOLHAPUR INSTITUTE OF TECHNOLOGY’S COLLEGE OF ENGINEERING</a:t>
            </a:r>
            <a:br>
              <a:rPr lang="en-US" sz="2400" b="1" dirty="0"/>
            </a:br>
            <a:r>
              <a:rPr lang="en-US" sz="2400" b="1" dirty="0"/>
              <a:t>                                   DEPARTMENT OF CSE-AIML &amp; DS</a:t>
            </a:r>
            <a:br>
              <a:rPr lang="en-US" sz="2400" b="1" dirty="0"/>
            </a:br>
            <a:r>
              <a:rPr lang="en-US" b="1" dirty="0"/>
              <a:t>DATA STRUCTURE PBL :</a:t>
            </a:r>
            <a:endParaRPr lang="en-IN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48DE3-1EA6-8019-9FC5-D2662018E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91248" y="3478375"/>
            <a:ext cx="6025165" cy="23622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IN" b="1" dirty="0"/>
              <a:t>ONKAR GIRI. (PRN: 2223000130)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IN" b="1" dirty="0"/>
              <a:t>VIRAJ MULIK. (PRN: 2223000406)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IN" b="1" dirty="0"/>
              <a:t>SHREYA CHAVAN. (PRN: 2223000796)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IN" b="1" dirty="0"/>
              <a:t>DIGVIJAY PAWAR. (PRN: 2223000399)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D394-030B-40D3-9621-883D462AA249}"/>
              </a:ext>
            </a:extLst>
          </p:cNvPr>
          <p:cNvSpPr txBox="1"/>
          <p:nvPr/>
        </p:nvSpPr>
        <p:spPr>
          <a:xfrm>
            <a:off x="5174776" y="145895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FFFF00"/>
              </a:solidFill>
            </a:endParaRP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Under the guidance of   Ms. Uma P. </a:t>
            </a:r>
            <a:r>
              <a:rPr lang="en-US" sz="2000" dirty="0" err="1">
                <a:solidFill>
                  <a:srgbClr val="FFFF00"/>
                </a:solidFill>
              </a:rPr>
              <a:t>Gurav</a:t>
            </a:r>
            <a:r>
              <a:rPr lang="en-US" sz="2000" dirty="0">
                <a:solidFill>
                  <a:srgbClr val="FFFF00"/>
                </a:solidFill>
              </a:rPr>
              <a:t> and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Ms. Komal Jadhav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77E0B-172A-83E4-A0D3-16B0225FE1A7}"/>
              </a:ext>
            </a:extLst>
          </p:cNvPr>
          <p:cNvSpPr txBox="1"/>
          <p:nvPr/>
        </p:nvSpPr>
        <p:spPr>
          <a:xfrm>
            <a:off x="891613" y="285640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Team Members </a:t>
            </a:r>
            <a:r>
              <a:rPr lang="en-IN" b="1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19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48912-4D64-1E16-EC5C-550457C2CD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63367-EC06-9BF3-B11A-538837DF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9" y="588454"/>
            <a:ext cx="8825659" cy="1070264"/>
          </a:xfrm>
        </p:spPr>
        <p:txBody>
          <a:bodyPr/>
          <a:lstStyle/>
          <a:p>
            <a:r>
              <a:rPr lang="en-IN" b="1" dirty="0"/>
              <a:t>CONTENTS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B0267-6C09-738B-2548-F8E762A5B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170" y="1841925"/>
            <a:ext cx="8825659" cy="42741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Methodology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System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Implementation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Advantages and Disadvantages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22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3CC1FD-51F1-2187-3AF1-8D080952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DBC8C7-2389-377B-DF91-C3EBFA02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02" y="554181"/>
            <a:ext cx="8825659" cy="910937"/>
          </a:xfrm>
        </p:spPr>
        <p:txBody>
          <a:bodyPr/>
          <a:lstStyle/>
          <a:p>
            <a:r>
              <a:rPr lang="en-IN" b="1" dirty="0"/>
              <a:t>INTRODUCTION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0C25-40C4-96D7-EC7A-F1FADD9BB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2769" y="1705748"/>
            <a:ext cx="9307105" cy="4315691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Communication is the main channel to interact between individuals with each other.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A gesture is the Non-verbal communication in which visible body communicates particular message.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Motion of the body that contains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Gesture include movements of hands, face or other parts of body.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Gesture is distinct from sign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The seminar explains how hand gestures can be translated into text.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Reading hand gesture is one way of improving human-computer interaction using camera and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93799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EBD39-D60B-7C36-CDF1-65969618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7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44C4E1-EB0B-4D29-D9EB-764EEFAE6F83}"/>
              </a:ext>
            </a:extLst>
          </p:cNvPr>
          <p:cNvCxnSpPr>
            <a:cxnSpLocks/>
          </p:cNvCxnSpPr>
          <p:nvPr/>
        </p:nvCxnSpPr>
        <p:spPr>
          <a:xfrm flipH="1">
            <a:off x="474535" y="4813333"/>
            <a:ext cx="11062636" cy="17273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A7F38C-88EB-ABB0-5DC2-10405100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54" y="249281"/>
            <a:ext cx="5263565" cy="837616"/>
          </a:xfrm>
        </p:spPr>
        <p:txBody>
          <a:bodyPr/>
          <a:lstStyle/>
          <a:p>
            <a:r>
              <a:rPr lang="en-IN" b="1" dirty="0"/>
              <a:t>METHODOLOGY 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9A98AA-1569-9967-A130-F36901F02B69}"/>
              </a:ext>
            </a:extLst>
          </p:cNvPr>
          <p:cNvSpPr txBox="1"/>
          <p:nvPr/>
        </p:nvSpPr>
        <p:spPr>
          <a:xfrm>
            <a:off x="797957" y="4395793"/>
            <a:ext cx="209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</a:rPr>
              <a:t>Training Phase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7410A7-7A6E-EAB5-F38D-DEFA1E97ED79}"/>
              </a:ext>
            </a:extLst>
          </p:cNvPr>
          <p:cNvSpPr txBox="1"/>
          <p:nvPr/>
        </p:nvSpPr>
        <p:spPr>
          <a:xfrm>
            <a:off x="857460" y="4872490"/>
            <a:ext cx="209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</a:rPr>
              <a:t>Testing Phase</a:t>
            </a:r>
          </a:p>
        </p:txBody>
      </p:sp>
      <p:pic>
        <p:nvPicPr>
          <p:cNvPr id="47" name="Graphic 46" descr="Camera with solid fill">
            <a:extLst>
              <a:ext uri="{FF2B5EF4-FFF2-40B4-BE49-F238E27FC236}">
                <a16:creationId xmlns:a16="http://schemas.microsoft.com/office/drawing/2014/main" id="{FD99CE1C-9498-DB14-5E1C-A81C5B03C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243" y="1026489"/>
            <a:ext cx="914400" cy="9144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2D4A63-5EC3-AF45-DBD2-4062323CB2CD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375544" y="2041718"/>
            <a:ext cx="0" cy="622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itle 7">
            <a:extLst>
              <a:ext uri="{FF2B5EF4-FFF2-40B4-BE49-F238E27FC236}">
                <a16:creationId xmlns:a16="http://schemas.microsoft.com/office/drawing/2014/main" id="{C4718EC4-F709-249E-CBC0-332A3104838B}"/>
              </a:ext>
            </a:extLst>
          </p:cNvPr>
          <p:cNvSpPr txBox="1">
            <a:spLocks/>
          </p:cNvSpPr>
          <p:nvPr/>
        </p:nvSpPr>
        <p:spPr>
          <a:xfrm>
            <a:off x="696754" y="1825804"/>
            <a:ext cx="1357579" cy="2159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" b="1" dirty="0"/>
              <a:t>Camera Captured Video</a:t>
            </a:r>
            <a:endParaRPr lang="en-IN" sz="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B8BAEF-489C-03C1-B09A-57AC5A08D031}"/>
              </a:ext>
            </a:extLst>
          </p:cNvPr>
          <p:cNvSpPr txBox="1"/>
          <p:nvPr/>
        </p:nvSpPr>
        <p:spPr>
          <a:xfrm>
            <a:off x="300837" y="2664011"/>
            <a:ext cx="214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Dividing Video into Images</a:t>
            </a:r>
            <a:endParaRPr lang="en-IN" sz="11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684B00-0F10-29BD-BCE1-DC719F5C1E9A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1375544" y="2925621"/>
            <a:ext cx="1" cy="694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9197564-0119-15B5-63AF-A62BD0559F40}"/>
              </a:ext>
            </a:extLst>
          </p:cNvPr>
          <p:cNvSpPr/>
          <p:nvPr/>
        </p:nvSpPr>
        <p:spPr>
          <a:xfrm>
            <a:off x="400922" y="3620130"/>
            <a:ext cx="1949245" cy="581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Images</a:t>
            </a:r>
            <a:endParaRPr lang="en-IN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D308A1-5F7C-B8F0-F5FE-83DC034206EF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350167" y="3910700"/>
            <a:ext cx="1202899" cy="1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E275973-F550-5615-D070-FF3A766AF2B8}"/>
              </a:ext>
            </a:extLst>
          </p:cNvPr>
          <p:cNvSpPr/>
          <p:nvPr/>
        </p:nvSpPr>
        <p:spPr>
          <a:xfrm>
            <a:off x="3553066" y="3386144"/>
            <a:ext cx="1658986" cy="1071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Tracking + Boundary Identification</a:t>
            </a:r>
            <a:endParaRPr lang="en-IN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558990-4198-4EFE-900D-1E1054E06F18}"/>
              </a:ext>
            </a:extLst>
          </p:cNvPr>
          <p:cNvCxnSpPr>
            <a:cxnSpLocks/>
            <a:stCxn id="54" idx="0"/>
            <a:endCxn id="57" idx="2"/>
          </p:cNvCxnSpPr>
          <p:nvPr/>
        </p:nvCxnSpPr>
        <p:spPr>
          <a:xfrm flipH="1" flipV="1">
            <a:off x="4355170" y="2483263"/>
            <a:ext cx="27389" cy="9028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94CE480-5C88-F670-415F-40E95F4349B9}"/>
              </a:ext>
            </a:extLst>
          </p:cNvPr>
          <p:cNvCxnSpPr>
            <a:cxnSpLocks/>
            <a:stCxn id="57" idx="3"/>
            <a:endCxn id="58" idx="2"/>
          </p:cNvCxnSpPr>
          <p:nvPr/>
        </p:nvCxnSpPr>
        <p:spPr>
          <a:xfrm flipV="1">
            <a:off x="5117170" y="2029096"/>
            <a:ext cx="1148569" cy="353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F8CC856-439A-6F9E-BC20-D9E0F60C9357}"/>
              </a:ext>
            </a:extLst>
          </p:cNvPr>
          <p:cNvSpPr/>
          <p:nvPr/>
        </p:nvSpPr>
        <p:spPr>
          <a:xfrm>
            <a:off x="3593170" y="1645647"/>
            <a:ext cx="1524000" cy="837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</a:t>
            </a:r>
          </a:p>
          <a:p>
            <a:pPr algn="ctr"/>
            <a:r>
              <a:rPr lang="en-US" dirty="0"/>
              <a:t>Segmentation</a:t>
            </a:r>
            <a:endParaRPr lang="en-IN" dirty="0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19114A55-078D-00F2-537A-412A278C1EA3}"/>
              </a:ext>
            </a:extLst>
          </p:cNvPr>
          <p:cNvSpPr/>
          <p:nvPr/>
        </p:nvSpPr>
        <p:spPr>
          <a:xfrm>
            <a:off x="6265739" y="1170846"/>
            <a:ext cx="1892961" cy="171650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Creating A Image Dataset</a:t>
            </a:r>
            <a:endParaRPr lang="en-IN" b="1" dirty="0"/>
          </a:p>
          <a:p>
            <a:pPr algn="ctr"/>
            <a:endParaRPr lang="en-IN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98E813-16BC-9256-E767-AF49EE43D2AA}"/>
              </a:ext>
            </a:extLst>
          </p:cNvPr>
          <p:cNvCxnSpPr>
            <a:cxnSpLocks/>
            <a:stCxn id="58" idx="4"/>
            <a:endCxn id="60" idx="1"/>
          </p:cNvCxnSpPr>
          <p:nvPr/>
        </p:nvCxnSpPr>
        <p:spPr>
          <a:xfrm flipV="1">
            <a:off x="8158700" y="2019067"/>
            <a:ext cx="1148569" cy="10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6651D30-70F7-3402-11D7-62073075992E}"/>
              </a:ext>
            </a:extLst>
          </p:cNvPr>
          <p:cNvSpPr/>
          <p:nvPr/>
        </p:nvSpPr>
        <p:spPr>
          <a:xfrm>
            <a:off x="9307269" y="1726297"/>
            <a:ext cx="1892949" cy="585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  <a:endParaRPr lang="en-IN" dirty="0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BAB25DA9-DB52-15ED-2DFA-C2608DB32114}"/>
              </a:ext>
            </a:extLst>
          </p:cNvPr>
          <p:cNvSpPr/>
          <p:nvPr/>
        </p:nvSpPr>
        <p:spPr>
          <a:xfrm>
            <a:off x="9430041" y="3364620"/>
            <a:ext cx="1670566" cy="118154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Trained Model Database</a:t>
            </a:r>
            <a:endParaRPr lang="en-IN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AA3AF7E-9E66-ED1F-638D-65DD122512BE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10253744" y="2311836"/>
            <a:ext cx="11580" cy="1052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E7AE37B-9029-FA9D-BA4A-C723321C2766}"/>
              </a:ext>
            </a:extLst>
          </p:cNvPr>
          <p:cNvSpPr/>
          <p:nvPr/>
        </p:nvSpPr>
        <p:spPr>
          <a:xfrm>
            <a:off x="2694346" y="5596592"/>
            <a:ext cx="1280844" cy="710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Frame Capture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2E8F1A-1F1C-20A7-0ADC-57D928BFF7C3}"/>
              </a:ext>
            </a:extLst>
          </p:cNvPr>
          <p:cNvSpPr/>
          <p:nvPr/>
        </p:nvSpPr>
        <p:spPr>
          <a:xfrm>
            <a:off x="4612868" y="5589650"/>
            <a:ext cx="1805651" cy="72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Hand Segmentation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E436B4-6F4D-E165-2558-262961531244}"/>
              </a:ext>
            </a:extLst>
          </p:cNvPr>
          <p:cNvSpPr/>
          <p:nvPr/>
        </p:nvSpPr>
        <p:spPr>
          <a:xfrm>
            <a:off x="7676818" y="5596592"/>
            <a:ext cx="1643854" cy="756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Gesture Classification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3C2B55-973D-D914-D924-B4853632FE6D}"/>
              </a:ext>
            </a:extLst>
          </p:cNvPr>
          <p:cNvSpPr/>
          <p:nvPr/>
        </p:nvSpPr>
        <p:spPr>
          <a:xfrm>
            <a:off x="10253743" y="5517554"/>
            <a:ext cx="147614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  <a:p>
            <a:pPr algn="ctr"/>
            <a:r>
              <a:rPr lang="en-IN" dirty="0"/>
              <a:t>Text Output</a:t>
            </a:r>
          </a:p>
        </p:txBody>
      </p:sp>
      <p:pic>
        <p:nvPicPr>
          <p:cNvPr id="67" name="Graphic 66" descr="Camera with solid fill">
            <a:extLst>
              <a:ext uri="{FF2B5EF4-FFF2-40B4-BE49-F238E27FC236}">
                <a16:creationId xmlns:a16="http://schemas.microsoft.com/office/drawing/2014/main" id="{F288F616-1244-2F58-173E-B472EEB4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635" y="5494730"/>
            <a:ext cx="914400" cy="914400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36FFA21-08FB-08AD-7ABA-EBB8A345B870}"/>
              </a:ext>
            </a:extLst>
          </p:cNvPr>
          <p:cNvCxnSpPr>
            <a:cxnSpLocks/>
            <a:stCxn id="61" idx="3"/>
            <a:endCxn id="65" idx="0"/>
          </p:cNvCxnSpPr>
          <p:nvPr/>
        </p:nvCxnSpPr>
        <p:spPr>
          <a:xfrm rot="5400000">
            <a:off x="8856822" y="4188089"/>
            <a:ext cx="1050427" cy="1766579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EF3A8B-E181-5B78-82C7-DDBD49B5F58F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1845035" y="5951930"/>
            <a:ext cx="849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BAFB92-4070-7459-C0C0-51181396FF28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3975190" y="5951930"/>
            <a:ext cx="63767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E2A41E-25A2-7F33-728C-6751E6069875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6418519" y="5951930"/>
            <a:ext cx="1258299" cy="22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72FD9D-2F63-3993-5CAD-2AAC50F2607B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9320672" y="5974754"/>
            <a:ext cx="9330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6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6874D9-844C-E11B-9624-5349854A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19D68-348D-18E5-D433-EC15D581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53" y="387928"/>
            <a:ext cx="8825659" cy="1087582"/>
          </a:xfrm>
        </p:spPr>
        <p:txBody>
          <a:bodyPr/>
          <a:lstStyle/>
          <a:p>
            <a:r>
              <a:rPr lang="en-IN" b="1" dirty="0"/>
              <a:t>SYSTEM ARCHITECTURE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3F100-3940-241B-6B3B-765DB487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303" y="3960655"/>
            <a:ext cx="4630697" cy="2895675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The figure shows the system architecture of the system, which basically shows component of the system, system work and the process flow.</a:t>
            </a:r>
          </a:p>
        </p:txBody>
      </p:sp>
      <p:pic>
        <p:nvPicPr>
          <p:cNvPr id="5" name="Picture 4" descr="Real Time Sign Language Recognition System for Hearing and Speech Impaired  People">
            <a:extLst>
              <a:ext uri="{FF2B5EF4-FFF2-40B4-BE49-F238E27FC236}">
                <a16:creationId xmlns:a16="http://schemas.microsoft.com/office/drawing/2014/main" id="{B5D5475E-87B9-10A5-8738-4CE6DB0B0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3"/>
          <a:stretch/>
        </p:blipFill>
        <p:spPr bwMode="auto">
          <a:xfrm>
            <a:off x="481781" y="1942992"/>
            <a:ext cx="6970397" cy="34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1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28F68-7AEA-43AA-8EDB-DFFC799E1B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093B0-8A48-6D2E-699B-90BBFBD09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96" y="1017080"/>
            <a:ext cx="8825659" cy="942109"/>
          </a:xfrm>
        </p:spPr>
        <p:txBody>
          <a:bodyPr/>
          <a:lstStyle/>
          <a:p>
            <a:r>
              <a:rPr lang="en-IN" b="1" dirty="0"/>
              <a:t>IMPLEMENTATION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52650-0EF0-376F-FDFB-F2B0AE048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060" y="2212106"/>
            <a:ext cx="9256334" cy="394344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Image Pre-processing :</a:t>
            </a:r>
          </a:p>
          <a:p>
            <a:pPr algn="just"/>
            <a:r>
              <a:rPr lang="en-IN" sz="2000" dirty="0"/>
              <a:t>                 The captured objects are being pre-processed. Pre-processing</a:t>
            </a:r>
          </a:p>
          <a:p>
            <a:pPr algn="just"/>
            <a:r>
              <a:rPr lang="en-IN" sz="2000" dirty="0"/>
              <a:t>		    is done to remove the extra objects.</a:t>
            </a:r>
          </a:p>
          <a:p>
            <a:pPr algn="just"/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Feature Extraction And Recognition :</a:t>
            </a:r>
          </a:p>
          <a:p>
            <a:pPr>
              <a:spcBef>
                <a:spcPts val="800"/>
              </a:spcBef>
            </a:pPr>
            <a:r>
              <a:rPr lang="en-IN" sz="2000" b="1" dirty="0"/>
              <a:t>                  </a:t>
            </a:r>
            <a:r>
              <a:rPr lang="en-IN" sz="2000" dirty="0"/>
              <a:t>An algorithm is used to determine an images characteristic.</a:t>
            </a:r>
          </a:p>
          <a:p>
            <a:pPr>
              <a:spcBef>
                <a:spcPts val="800"/>
              </a:spcBef>
            </a:pPr>
            <a:r>
              <a:rPr lang="en-IN" sz="2000" dirty="0"/>
              <a:t>		      To retrieve the best featured image from the database, the </a:t>
            </a:r>
          </a:p>
          <a:p>
            <a:pPr>
              <a:spcBef>
                <a:spcPts val="800"/>
              </a:spcBef>
            </a:pPr>
            <a:r>
              <a:rPr lang="en-IN" sz="2000" b="1" dirty="0"/>
              <a:t>			</a:t>
            </a:r>
            <a:r>
              <a:rPr lang="en-IN" sz="2000" dirty="0"/>
              <a:t>algorithm applied to the captured image.</a:t>
            </a:r>
          </a:p>
          <a:p>
            <a:pPr>
              <a:spcBef>
                <a:spcPts val="800"/>
              </a:spcBef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54558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6919B2-C86A-EE9F-203D-A43C8283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C7F6E-466A-F332-979C-A2C1DF57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13" y="3230273"/>
            <a:ext cx="4195090" cy="743814"/>
          </a:xfrm>
        </p:spPr>
        <p:txBody>
          <a:bodyPr/>
          <a:lstStyle/>
          <a:p>
            <a:r>
              <a:rPr lang="en-IN" sz="3600" b="1" dirty="0"/>
              <a:t>DISADVANTAGES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F717A-F4FB-5753-3190-20809B30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7731" y="3974087"/>
            <a:ext cx="8213990" cy="196149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Some gestures are difficult to understanding information might get distorted.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Can not make long explanation or conversation through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It is one of the type of informal communication , where it is not suited for official purpose.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2B4052-D683-035C-561C-A6FA2665BBE0}"/>
              </a:ext>
            </a:extLst>
          </p:cNvPr>
          <p:cNvSpPr txBox="1">
            <a:spLocks/>
          </p:cNvSpPr>
          <p:nvPr/>
        </p:nvSpPr>
        <p:spPr>
          <a:xfrm>
            <a:off x="569415" y="553362"/>
            <a:ext cx="8825659" cy="973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b="1" dirty="0"/>
              <a:t>ADVANTAGES 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BDC44E2-0066-8819-6B52-FA43D71B9024}"/>
              </a:ext>
            </a:extLst>
          </p:cNvPr>
          <p:cNvSpPr txBox="1">
            <a:spLocks/>
          </p:cNvSpPr>
          <p:nvPr/>
        </p:nvSpPr>
        <p:spPr>
          <a:xfrm>
            <a:off x="2317731" y="1155559"/>
            <a:ext cx="7824525" cy="172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Useful for deaf and dumb people.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Quick expressing of message.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People can easily interpret the gesture of another person.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Used in sign language translation.</a:t>
            </a:r>
          </a:p>
        </p:txBody>
      </p:sp>
    </p:spTree>
    <p:extLst>
      <p:ext uri="{BB962C8B-B14F-4D97-AF65-F5344CB8AC3E}">
        <p14:creationId xmlns:p14="http://schemas.microsoft.com/office/powerpoint/2010/main" val="324988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C80D3-8261-1C39-7FB3-D224BD161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D3CB8-BDB0-AE47-B602-12EBB1AB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97425"/>
            <a:ext cx="4390439" cy="872613"/>
          </a:xfrm>
        </p:spPr>
        <p:txBody>
          <a:bodyPr/>
          <a:lstStyle/>
          <a:p>
            <a:r>
              <a:rPr lang="en-IN" b="1" dirty="0"/>
              <a:t>CONCLUSION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0236B-7BC9-C401-8FC0-DCC6F6648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6525" y="1274483"/>
            <a:ext cx="9817846" cy="3952009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This method has used images to discuss the gestures classification to recognition of gestures.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solution in this paper depends entirely on the shape parameters of the hand gesture.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Sign Language Recognition System has been developed for classifying only static signs and alphabets, to the system that can successfully recognize dynamic movements that comes in continuous sequences of images.</a:t>
            </a:r>
            <a:endParaRPr lang="en-US" sz="2400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2222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482</TotalTime>
  <Words>445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 Light</vt:lpstr>
      <vt:lpstr>Century Gothic</vt:lpstr>
      <vt:lpstr>Courier New</vt:lpstr>
      <vt:lpstr>Google Sans</vt:lpstr>
      <vt:lpstr>Wingdings</vt:lpstr>
      <vt:lpstr>Wingdings 3</vt:lpstr>
      <vt:lpstr>Ion</vt:lpstr>
      <vt:lpstr>R  E  C  O  G  N  I  T  I  O  N </vt:lpstr>
      <vt:lpstr>KOLHAPUR INSTITUTE OF TECHNOLOGY’S COLLEGE OF ENGINEERING                                    DEPARTMENT OF CSE-AIML &amp; DS DATA STRUCTURE PBL :</vt:lpstr>
      <vt:lpstr>CONTENTS :</vt:lpstr>
      <vt:lpstr>INTRODUCTION :</vt:lpstr>
      <vt:lpstr>METHODOLOGY :</vt:lpstr>
      <vt:lpstr>SYSTEM ARCHITECTURE :</vt:lpstr>
      <vt:lpstr>IMPLEMENTATION :</vt:lpstr>
      <vt:lpstr>DISADVANTAGES :</vt:lpstr>
      <vt:lpstr>CONCLUSION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RECOGNITION </dc:title>
  <dc:creator>Digvijay Pawar</dc:creator>
  <cp:lastModifiedBy>Onkar Giri</cp:lastModifiedBy>
  <cp:revision>11</cp:revision>
  <dcterms:created xsi:type="dcterms:W3CDTF">2023-10-29T14:29:41Z</dcterms:created>
  <dcterms:modified xsi:type="dcterms:W3CDTF">2023-11-27T13:09:50Z</dcterms:modified>
</cp:coreProperties>
</file>